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  <p:sldMasterId id="2147483672" r:id="rId3"/>
    <p:sldMasterId id="2147483677" r:id="rId4"/>
  </p:sldMasterIdLst>
  <p:notesMasterIdLst>
    <p:notesMasterId r:id="rId10"/>
  </p:notesMasterIdLst>
  <p:handoutMasterIdLst>
    <p:handoutMasterId r:id="rId11"/>
  </p:handoutMasterIdLst>
  <p:sldIdLst>
    <p:sldId id="551" r:id="rId5"/>
    <p:sldId id="552" r:id="rId6"/>
    <p:sldId id="550" r:id="rId7"/>
    <p:sldId id="553" r:id="rId8"/>
    <p:sldId id="554" r:id="rId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444"/>
    <a:srgbClr val="224A32"/>
    <a:srgbClr val="3D8359"/>
    <a:srgbClr val="35734E"/>
    <a:srgbClr val="00FF00"/>
    <a:srgbClr val="006E96"/>
    <a:srgbClr val="006CA7"/>
    <a:srgbClr val="CAA502"/>
    <a:srgbClr val="B49605"/>
    <a:srgbClr val="CAA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89375" autoAdjust="0"/>
  </p:normalViewPr>
  <p:slideViewPr>
    <p:cSldViewPr snapToObjects="1">
      <p:cViewPr varScale="1">
        <p:scale>
          <a:sx n="98" d="100"/>
          <a:sy n="98" d="100"/>
        </p:scale>
        <p:origin x="1448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2526" y="1332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11A3C-96F2-48F1-93EE-E357F5F2B45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77788E96-1FEB-450A-BB92-BFA8B9B61CFD}">
      <dgm:prSet phldrT="[Text]" phldr="1"/>
      <dgm:spPr/>
      <dgm:t>
        <a:bodyPr/>
        <a:lstStyle/>
        <a:p>
          <a:endParaRPr lang="en-US" dirty="0"/>
        </a:p>
      </dgm:t>
    </dgm:pt>
    <dgm:pt modelId="{4AB98D19-DB51-40F0-980E-626FD5B0F440}" type="sibTrans" cxnId="{0B9DFFED-7A1D-446C-A6E4-A73010916773}">
      <dgm:prSet/>
      <dgm:spPr>
        <a:blipFill>
          <a:blip xmlns:r="http://schemas.openxmlformats.org/officeDocument/2006/relationships" r:embed="rId1">
            <a:alphaModFix/>
          </a:blip>
          <a:srcRect/>
          <a:stretch>
            <a:fillRect l="-77000" r="-77000"/>
          </a:stretch>
        </a:blipFill>
      </dgm:spPr>
      <dgm:t>
        <a:bodyPr/>
        <a:lstStyle/>
        <a:p>
          <a:endParaRPr lang="en-US"/>
        </a:p>
      </dgm:t>
    </dgm:pt>
    <dgm:pt modelId="{D9925CC6-D187-4A99-B8A6-D702400A28B5}" type="parTrans" cxnId="{0B9DFFED-7A1D-446C-A6E4-A73010916773}">
      <dgm:prSet/>
      <dgm:spPr/>
      <dgm:t>
        <a:bodyPr/>
        <a:lstStyle/>
        <a:p>
          <a:endParaRPr lang="en-US"/>
        </a:p>
      </dgm:t>
    </dgm:pt>
    <dgm:pt modelId="{34969804-C994-4219-8002-83491638E957}" type="pres">
      <dgm:prSet presAssocID="{A9911A3C-96F2-48F1-93EE-E357F5F2B452}" presName="Name0" presStyleCnt="0">
        <dgm:presLayoutVars>
          <dgm:chMax val="7"/>
          <dgm:chPref val="7"/>
          <dgm:dir/>
        </dgm:presLayoutVars>
      </dgm:prSet>
      <dgm:spPr/>
    </dgm:pt>
    <dgm:pt modelId="{A7C5E6EF-41AB-4C9D-89B0-1D18B2F68637}" type="pres">
      <dgm:prSet presAssocID="{A9911A3C-96F2-48F1-93EE-E357F5F2B452}" presName="Name1" presStyleCnt="0"/>
      <dgm:spPr/>
    </dgm:pt>
    <dgm:pt modelId="{8953165F-78D6-44B5-895F-B9DE5608525F}" type="pres">
      <dgm:prSet presAssocID="{4AB98D19-DB51-40F0-980E-626FD5B0F440}" presName="picture_1" presStyleCnt="0"/>
      <dgm:spPr/>
    </dgm:pt>
    <dgm:pt modelId="{023F8B91-6EE0-42FD-B711-73E447E155D5}" type="pres">
      <dgm:prSet presAssocID="{4AB98D19-DB51-40F0-980E-626FD5B0F440}" presName="pictureRepeatNode" presStyleLbl="alignImgPlace1" presStyleIdx="0" presStyleCnt="1" custScaleX="71936" custScaleY="68226" custLinFactNeighborX="71255" custLinFactNeighborY="1661"/>
      <dgm:spPr/>
    </dgm:pt>
    <dgm:pt modelId="{875EB46C-FEA8-4D86-BA30-A281A4F755CA}" type="pres">
      <dgm:prSet presAssocID="{77788E96-1FEB-450A-BB92-BFA8B9B61CFD}" presName="text_1" presStyleLbl="node1" presStyleIdx="0" presStyleCnt="0" custLinFactX="-19073" custLinFactNeighborX="-100000" custLinFactNeighborY="13571">
        <dgm:presLayoutVars>
          <dgm:bulletEnabled val="1"/>
        </dgm:presLayoutVars>
      </dgm:prSet>
      <dgm:spPr/>
    </dgm:pt>
  </dgm:ptLst>
  <dgm:cxnLst>
    <dgm:cxn modelId="{CFD3C87D-FD35-4FA1-A0E3-50CB491F0B5A}" type="presOf" srcId="{A9911A3C-96F2-48F1-93EE-E357F5F2B452}" destId="{34969804-C994-4219-8002-83491638E957}" srcOrd="0" destOrd="0" presId="urn:microsoft.com/office/officeart/2008/layout/CircularPictureCallout"/>
    <dgm:cxn modelId="{A327DACD-547A-48C2-926B-5D472A36427B}" type="presOf" srcId="{77788E96-1FEB-450A-BB92-BFA8B9B61CFD}" destId="{875EB46C-FEA8-4D86-BA30-A281A4F755CA}" srcOrd="0" destOrd="0" presId="urn:microsoft.com/office/officeart/2008/layout/CircularPictureCallout"/>
    <dgm:cxn modelId="{C2FD26DF-B8BF-4DE3-8044-75DD7EE9DCA2}" type="presOf" srcId="{4AB98D19-DB51-40F0-980E-626FD5B0F440}" destId="{023F8B91-6EE0-42FD-B711-73E447E155D5}" srcOrd="0" destOrd="0" presId="urn:microsoft.com/office/officeart/2008/layout/CircularPictureCallout"/>
    <dgm:cxn modelId="{0B9DFFED-7A1D-446C-A6E4-A73010916773}" srcId="{A9911A3C-96F2-48F1-93EE-E357F5F2B452}" destId="{77788E96-1FEB-450A-BB92-BFA8B9B61CFD}" srcOrd="0" destOrd="0" parTransId="{D9925CC6-D187-4A99-B8A6-D702400A28B5}" sibTransId="{4AB98D19-DB51-40F0-980E-626FD5B0F440}"/>
    <dgm:cxn modelId="{B670BD07-FE07-4F42-BA4C-F4BEE6F96294}" type="presParOf" srcId="{34969804-C994-4219-8002-83491638E957}" destId="{A7C5E6EF-41AB-4C9D-89B0-1D18B2F68637}" srcOrd="0" destOrd="0" presId="urn:microsoft.com/office/officeart/2008/layout/CircularPictureCallout"/>
    <dgm:cxn modelId="{4598C864-EACF-4173-AD57-1715F7A5DDD1}" type="presParOf" srcId="{A7C5E6EF-41AB-4C9D-89B0-1D18B2F68637}" destId="{8953165F-78D6-44B5-895F-B9DE5608525F}" srcOrd="0" destOrd="0" presId="urn:microsoft.com/office/officeart/2008/layout/CircularPictureCallout"/>
    <dgm:cxn modelId="{AC3BA888-923B-406B-A063-F1DA5A6990E0}" type="presParOf" srcId="{8953165F-78D6-44B5-895F-B9DE5608525F}" destId="{023F8B91-6EE0-42FD-B711-73E447E155D5}" srcOrd="0" destOrd="0" presId="urn:microsoft.com/office/officeart/2008/layout/CircularPictureCallout"/>
    <dgm:cxn modelId="{67941015-97FD-42FB-9ED7-15331EB99D84}" type="presParOf" srcId="{A7C5E6EF-41AB-4C9D-89B0-1D18B2F68637}" destId="{875EB46C-FEA8-4D86-BA30-A281A4F755CA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F8B91-6EE0-42FD-B711-73E447E155D5}">
      <dsp:nvSpPr>
        <dsp:cNvPr id="0" name=""/>
        <dsp:cNvSpPr/>
      </dsp:nvSpPr>
      <dsp:spPr>
        <a:xfrm>
          <a:off x="7387260" y="876793"/>
          <a:ext cx="3810020" cy="3613523"/>
        </a:xfrm>
        <a:prstGeom prst="ellipse">
          <a:avLst/>
        </a:prstGeom>
        <a:blipFill>
          <a:blip xmlns:r="http://schemas.openxmlformats.org/officeDocument/2006/relationships" r:embed="rId1">
            <a:alphaModFix/>
          </a:blip>
          <a:srcRect/>
          <a:stretch>
            <a:fillRect l="-77000" r="-7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EB46C-FEA8-4D86-BA30-A281A4F755CA}">
      <dsp:nvSpPr>
        <dsp:cNvPr id="0" name=""/>
        <dsp:cNvSpPr/>
      </dsp:nvSpPr>
      <dsp:spPr>
        <a:xfrm>
          <a:off x="0" y="2996965"/>
          <a:ext cx="3389697" cy="174781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2996965"/>
        <a:ext cx="3389697" cy="1747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99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399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E8B37C9D-FF7E-4173-B2DB-992B07210B5F}" type="datetimeFigureOut">
              <a:rPr lang="en-US" smtClean="0"/>
              <a:pPr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218"/>
            <a:ext cx="2946399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30218"/>
            <a:ext cx="2946399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DBA010A0-0625-4F55-A733-73024C15E9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80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5659" cy="49641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8" y="7"/>
            <a:ext cx="2945659" cy="49641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8EAFFFD2-0B0A-4D3B-BDE4-DE5A11225A4C}" type="datetimeFigureOut">
              <a:rPr lang="en-US" smtClean="0"/>
              <a:pPr/>
              <a:t>10/28/25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0"/>
          </a:xfrm>
          <a:prstGeom prst="rect">
            <a:avLst/>
          </a:prstGeom>
        </p:spPr>
        <p:txBody>
          <a:bodyPr vert="horz" lIns="92117" tIns="46058" rIns="92117" bIns="460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30097"/>
            <a:ext cx="2945659" cy="49641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8" y="9430097"/>
            <a:ext cx="2945659" cy="49641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1EDB6313-B986-405E-AD9A-828D1A408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B6313-B986-405E-AD9A-828D1A4083F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3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0089" y="5760720"/>
            <a:ext cx="12159211" cy="504056"/>
          </a:xfrm>
          <a:prstGeom prst="rect">
            <a:avLst/>
          </a:prstGeom>
          <a:solidFill>
            <a:srgbClr val="CAA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" y="5754735"/>
            <a:ext cx="12161520" cy="50405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 b="1" spc="-200" baseline="0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2009" y="6429090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fld id="{04DAA91F-B689-4FC4-ACD6-7B3800C7A05D}" type="datetime1">
              <a:rPr lang="en-US" smtClean="0"/>
              <a:pPr/>
              <a:t>10/28/25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7609" y="6429090"/>
            <a:ext cx="678179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PRESENTATION TO DGCAA ON CORE FUNCTION OF PAKISTAN CAA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33809" y="6429090"/>
            <a:ext cx="1295400" cy="365125"/>
          </a:xfrm>
        </p:spPr>
        <p:txBody>
          <a:bodyPr/>
          <a:lstStyle/>
          <a:p>
            <a:fld id="{D190E4AC-2A72-4853-9D0D-C6A6799833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0089" y="2743200"/>
            <a:ext cx="12161520" cy="2743200"/>
          </a:xfrm>
          <a:prstGeom prst="rect">
            <a:avLst/>
          </a:prstGeom>
          <a:solidFill>
            <a:srgbClr val="2E64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7780" y="2743200"/>
            <a:ext cx="12161520" cy="2743200"/>
          </a:xfrm>
        </p:spPr>
        <p:txBody>
          <a:bodyPr anchor="ctr"/>
          <a:lstStyle>
            <a:lvl1pPr algn="ctr">
              <a:buNone/>
              <a:defRPr sz="48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C:\Users\hp\Desktop\PAA_Logo_2-removebg-preview.png"/>
          <p:cNvPicPr/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41754"/>
            <a:ext cx="3248342" cy="170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62000"/>
            <a:ext cx="12192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9" descr="BottomBorde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615118"/>
            <a:ext cx="12192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959335" y="7391400"/>
            <a:ext cx="12192001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 lIns="45709" rIns="45709"/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95731"/>
            <a:ext cx="8534400" cy="22002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entury Gothic" pitchFamily="34" charset="0"/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1871-8B9E-4FC2-8349-1F488CC973B8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10/28/25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19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2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3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480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576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9672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6768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PRESENTATION TO DGCAA ON CORE FUNCTION OF PAKISTAN CAA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7868E9-3229-4A41-B267-1292418904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 descr="C:\Users\hp\Desktop\PAA_Logo_2-removebg-preview.png"/>
          <p:cNvPicPr/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927" y="-191764"/>
            <a:ext cx="2077085" cy="1077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98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19967"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  <a:lvl2pPr>
              <a:defRPr b="1">
                <a:latin typeface="Century Gothic" pitchFamily="34" charset="0"/>
              </a:defRPr>
            </a:lvl2pPr>
            <a:lvl3pPr>
              <a:defRPr b="1">
                <a:latin typeface="Century Gothic" pitchFamily="34" charset="0"/>
              </a:defRPr>
            </a:lvl3pPr>
            <a:lvl4pPr>
              <a:defRPr b="1">
                <a:latin typeface="Century Gothic" pitchFamily="34" charset="0"/>
              </a:defRPr>
            </a:lvl4pPr>
            <a:lvl5pPr>
              <a:defRPr b="1"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8355-51B8-4142-9CD1-51E5EC2F6481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10/28/25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19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2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3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480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576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9672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6768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PRESENTATION TO DGCAA ON CORE FUNCTION OF PAKISTAN CAA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0BBB42-6080-490B-954F-10B02BEAEA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1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3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3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60E3-32D7-48D3-8779-5F56FC569D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29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noFill/>
          <a:ln>
            <a:noFill/>
          </a:ln>
        </p:spPr>
        <p:txBody>
          <a:bodyPr lIns="91419" tIns="45709" rIns="91419" bIns="45709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47806"/>
            <a:ext cx="7315200" cy="3279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97" indent="0">
              <a:buNone/>
              <a:defRPr sz="2800"/>
            </a:lvl2pPr>
            <a:lvl3pPr marL="914192" indent="0">
              <a:buNone/>
              <a:defRPr sz="2300"/>
            </a:lvl3pPr>
            <a:lvl4pPr marL="1371289" indent="0">
              <a:buNone/>
              <a:defRPr sz="2000"/>
            </a:lvl4pPr>
            <a:lvl5pPr marL="1828384" indent="0">
              <a:buNone/>
              <a:defRPr sz="2000"/>
            </a:lvl5pPr>
            <a:lvl6pPr marL="2285480" indent="0">
              <a:buNone/>
              <a:defRPr sz="2000"/>
            </a:lvl6pPr>
            <a:lvl7pPr marL="2742576" indent="0">
              <a:buNone/>
              <a:defRPr sz="2000"/>
            </a:lvl7pPr>
            <a:lvl8pPr marL="3199672" indent="0">
              <a:buNone/>
              <a:defRPr sz="2000"/>
            </a:lvl8pPr>
            <a:lvl9pPr marL="3656768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7" indent="0">
              <a:buNone/>
              <a:defRPr sz="1200"/>
            </a:lvl2pPr>
            <a:lvl3pPr marL="914192" indent="0">
              <a:buNone/>
              <a:defRPr sz="1100"/>
            </a:lvl3pPr>
            <a:lvl4pPr marL="1371289" indent="0">
              <a:buNone/>
              <a:defRPr sz="900"/>
            </a:lvl4pPr>
            <a:lvl5pPr marL="1828384" indent="0">
              <a:buNone/>
              <a:defRPr sz="900"/>
            </a:lvl5pPr>
            <a:lvl6pPr marL="2285480" indent="0">
              <a:buNone/>
              <a:defRPr sz="900"/>
            </a:lvl6pPr>
            <a:lvl7pPr marL="2742576" indent="0">
              <a:buNone/>
              <a:defRPr sz="900"/>
            </a:lvl7pPr>
            <a:lvl8pPr marL="3199672" indent="0">
              <a:buNone/>
              <a:defRPr sz="900"/>
            </a:lvl8pPr>
            <a:lvl9pPr marL="36567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4F3430-13F4-4527-B1EE-94AC71159E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72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 userDrawn="1"/>
        </p:nvSpPr>
        <p:spPr>
          <a:xfrm>
            <a:off x="0" y="762000"/>
            <a:ext cx="12192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102" name="Picture 10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99" descr="BottomBorde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15116"/>
            <a:ext cx="12192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ectangle 94"/>
          <p:cNvSpPr/>
          <p:nvPr userDrawn="1"/>
        </p:nvSpPr>
        <p:spPr>
          <a:xfrm>
            <a:off x="-959556" y="7391400"/>
            <a:ext cx="12192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98" name="Picture 1" descr="C:\Documents and Settings\ilyaskhan\My Documents\Sample Logo1.png"/>
          <p:cNvPicPr>
            <a:picLocks noChangeAspect="1" noChangeArrowheads="1"/>
          </p:cNvPicPr>
          <p:nvPr userDrawn="1"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406400" y="244478"/>
            <a:ext cx="2032000" cy="97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 lIns="45720" rIns="45720"/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95729"/>
            <a:ext cx="8534400" cy="22002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FF0DFE-76C2-43FC-915E-47D0C1FA6016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10/28/25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PRESENTATION TO DGCAA ON CORE FUNCTION OF PAKISTAN CAA </a:t>
            </a: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D0C1B5-C89D-4E3C-9F38-1B45067A4A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58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  <a:lvl2pPr>
              <a:defRPr b="1">
                <a:latin typeface="Century Gothic" pitchFamily="34" charset="0"/>
              </a:defRPr>
            </a:lvl2pPr>
            <a:lvl3pPr>
              <a:defRPr b="1">
                <a:latin typeface="Century Gothic" pitchFamily="34" charset="0"/>
              </a:defRPr>
            </a:lvl3pPr>
            <a:lvl4pPr>
              <a:defRPr b="1">
                <a:latin typeface="Century Gothic" pitchFamily="34" charset="0"/>
              </a:defRPr>
            </a:lvl4pPr>
            <a:lvl5pPr>
              <a:defRPr b="1"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BB1937-32D3-4D1F-A3D0-729C2C6D39FA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10/28/25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PRESENTATION TO DGCAA ON CORE FUNCTION OF PAKISTAN CAA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FDBDC7-1D6B-4541-BF2D-5669FC407C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33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56CF-5D64-4139-9634-052A80669D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10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47803"/>
            <a:ext cx="7315200" cy="3279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21E78-7A65-4E5B-952D-69F314BF1F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73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62000"/>
            <a:ext cx="12192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9" descr="BottomBorde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615118"/>
            <a:ext cx="12192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959335" y="7391400"/>
            <a:ext cx="12192001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 lIns="45709" rIns="45709"/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95731"/>
            <a:ext cx="8534400" cy="22002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entury Gothic" pitchFamily="34" charset="0"/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73765-7AB0-4930-A718-C4CFEE296223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10/28/25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19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2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3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480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576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9672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6768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PRESENTATION TO DGCAA ON CORE FUNCTION OF PAKISTAN CAA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7868E9-3229-4A41-B267-1292418904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 descr="C:\Users\hp\Desktop\PAA_Logo_2-removebg-preview.png"/>
          <p:cNvPicPr/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285" y="-160104"/>
            <a:ext cx="2077085" cy="1077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0945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19967"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  <a:lvl2pPr>
              <a:defRPr b="1">
                <a:latin typeface="Century Gothic" pitchFamily="34" charset="0"/>
              </a:defRPr>
            </a:lvl2pPr>
            <a:lvl3pPr>
              <a:defRPr b="1">
                <a:latin typeface="Century Gothic" pitchFamily="34" charset="0"/>
              </a:defRPr>
            </a:lvl3pPr>
            <a:lvl4pPr>
              <a:defRPr b="1">
                <a:latin typeface="Century Gothic" pitchFamily="34" charset="0"/>
              </a:defRPr>
            </a:lvl4pPr>
            <a:lvl5pPr>
              <a:defRPr b="1"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E55E-E137-4168-829B-D03E0106EF29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10/28/25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19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2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3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480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576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9672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6768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PRESENTATION TO DGCAA ON CORE FUNCTION OF PAKISTAN CAA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0BBB42-6080-490B-954F-10B02BEAEA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0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5657" y="101556"/>
            <a:ext cx="12197657" cy="634082"/>
          </a:xfrm>
        </p:spPr>
        <p:txBody>
          <a:bodyPr>
            <a:noAutofit/>
          </a:bodyPr>
          <a:lstStyle>
            <a:lvl1pPr algn="l">
              <a:defRPr sz="3600" spc="-100" baseline="0"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" y="908723"/>
            <a:ext cx="11952651" cy="5217443"/>
          </a:xfrm>
        </p:spPr>
        <p:txBody>
          <a:bodyPr/>
          <a:lstStyle>
            <a:lvl1pPr>
              <a:defRPr sz="2000" b="1" u="none" spc="-150" baseline="0">
                <a:solidFill>
                  <a:srgbClr val="CAA202"/>
                </a:solidFill>
                <a:latin typeface="Arial Black" pitchFamily="34" charset="0"/>
              </a:defRPr>
            </a:lvl1pPr>
            <a:lvl2pPr>
              <a:defRPr lang="en-US" sz="3200" kern="1200" spc="-100" baseline="0" dirty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>
              <a:defRPr sz="19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500">
                <a:latin typeface="Century Gothic" pitchFamily="34" charset="0"/>
              </a:defRPr>
            </a:lvl5pPr>
          </a:lstStyle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68" y="6574065"/>
            <a:ext cx="2075532" cy="3215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0264568-C497-4A72-B616-B3D37FF4BC2F}" type="datetime1">
              <a:rPr lang="en-US" smtClean="0"/>
              <a:pPr/>
              <a:t>10/28/25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0334" y="6559551"/>
            <a:ext cx="5854666" cy="31151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PRESENTATION TO DGCAA ON CORE FUNCTION OF PAKISTAN CAA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574065"/>
            <a:ext cx="1930400" cy="28393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190E4AC-2A72-4853-9D0D-C6A6799833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96742"/>
            <a:ext cx="3657600" cy="274320"/>
          </a:xfrm>
          <a:prstGeom prst="rect">
            <a:avLst/>
          </a:prstGeom>
          <a:solidFill>
            <a:srgbClr val="00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670334" y="6596742"/>
            <a:ext cx="8521666" cy="274320"/>
          </a:xfrm>
          <a:prstGeom prst="rect">
            <a:avLst/>
          </a:prstGeom>
          <a:solidFill>
            <a:srgbClr val="CAA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0" y="764666"/>
            <a:ext cx="8229600" cy="0"/>
          </a:xfrm>
          <a:prstGeom prst="line">
            <a:avLst/>
          </a:prstGeom>
          <a:ln w="38100">
            <a:solidFill>
              <a:srgbClr val="006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:\Users\hp\Desktop\PAA_Logo_2-removebg-preview.png"/>
          <p:cNvPicPr/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-9322"/>
            <a:ext cx="1772285" cy="855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3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3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60E3-32D7-48D3-8779-5F56FC569D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17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noFill/>
          <a:ln>
            <a:noFill/>
          </a:ln>
        </p:spPr>
        <p:txBody>
          <a:bodyPr lIns="91419" tIns="45709" rIns="91419" bIns="45709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47806"/>
            <a:ext cx="7315200" cy="3279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97" indent="0">
              <a:buNone/>
              <a:defRPr sz="2800"/>
            </a:lvl2pPr>
            <a:lvl3pPr marL="914192" indent="0">
              <a:buNone/>
              <a:defRPr sz="2300"/>
            </a:lvl3pPr>
            <a:lvl4pPr marL="1371289" indent="0">
              <a:buNone/>
              <a:defRPr sz="2000"/>
            </a:lvl4pPr>
            <a:lvl5pPr marL="1828384" indent="0">
              <a:buNone/>
              <a:defRPr sz="2000"/>
            </a:lvl5pPr>
            <a:lvl6pPr marL="2285480" indent="0">
              <a:buNone/>
              <a:defRPr sz="2000"/>
            </a:lvl6pPr>
            <a:lvl7pPr marL="2742576" indent="0">
              <a:buNone/>
              <a:defRPr sz="2000"/>
            </a:lvl7pPr>
            <a:lvl8pPr marL="3199672" indent="0">
              <a:buNone/>
              <a:defRPr sz="2000"/>
            </a:lvl8pPr>
            <a:lvl9pPr marL="3656768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7" indent="0">
              <a:buNone/>
              <a:defRPr sz="1200"/>
            </a:lvl2pPr>
            <a:lvl3pPr marL="914192" indent="0">
              <a:buNone/>
              <a:defRPr sz="1100"/>
            </a:lvl3pPr>
            <a:lvl4pPr marL="1371289" indent="0">
              <a:buNone/>
              <a:defRPr sz="900"/>
            </a:lvl4pPr>
            <a:lvl5pPr marL="1828384" indent="0">
              <a:buNone/>
              <a:defRPr sz="900"/>
            </a:lvl5pPr>
            <a:lvl6pPr marL="2285480" indent="0">
              <a:buNone/>
              <a:defRPr sz="900"/>
            </a:lvl6pPr>
            <a:lvl7pPr marL="2742576" indent="0">
              <a:buNone/>
              <a:defRPr sz="900"/>
            </a:lvl7pPr>
            <a:lvl8pPr marL="3199672" indent="0">
              <a:buNone/>
              <a:defRPr sz="900"/>
            </a:lvl8pPr>
            <a:lvl9pPr marL="36567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4F3430-13F4-4527-B1EE-94AC71159E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3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47C5-9D4C-46B0-A6BF-4B99892AA68A}" type="datetime1">
              <a:rPr lang="en-US" smtClean="0"/>
              <a:pPr/>
              <a:t>10/28/25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TO DGCAA ON CORE FUNCTION OF PAKISTAN CAA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E4AC-2A72-4853-9D0D-C6A6799833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0DE3-BDB5-4703-B260-E4AC3C881EF6}" type="datetime1">
              <a:rPr lang="en-US" smtClean="0"/>
              <a:pPr/>
              <a:t>10/28/25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TO DGCAA ON CORE FUNCTION OF PAKISTAN CAA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E4AC-2A72-4853-9D0D-C6A6799833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C0D9-ADFD-4338-89F4-470BEEE853A9}" type="datetime1">
              <a:rPr lang="en-US" smtClean="0"/>
              <a:pPr/>
              <a:t>10/28/25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TO DGCAA ON CORE FUNCTION OF PAKISTAN CAA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E4AC-2A72-4853-9D0D-C6A6799833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566-1549-4EC0-8BB3-2C563DBF9165}" type="datetime1">
              <a:rPr lang="en-US" smtClean="0"/>
              <a:pPr/>
              <a:t>10/28/25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TO DGCAA ON CORE FUNCTION OF PAKISTAN CAA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E4AC-2A72-4853-9D0D-C6A6799833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D0ED-F3CC-43BB-B716-DF93B94EBB74}" type="datetime1">
              <a:rPr lang="en-US" smtClean="0"/>
              <a:pPr/>
              <a:t>10/28/25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TO DGCAA ON CORE FUNCTION OF PAKISTAN CAA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E4AC-2A72-4853-9D0D-C6A6799833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8983-CAF9-4170-853E-5FB8578770A0}" type="datetime1">
              <a:rPr lang="en-US" smtClean="0"/>
              <a:pPr/>
              <a:t>10/28/25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TO DGCAA ON CORE FUNCTION OF PAKISTAN CAA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E4AC-2A72-4853-9D0D-C6A6799833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1CA-83F3-4D05-88B1-F1FEE5AE3DEC}" type="datetime1">
              <a:rPr lang="en-US" smtClean="0"/>
              <a:pPr/>
              <a:t>10/28/25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TO DGCAA ON CORE FUNCTION OF PAKISTAN CAA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E4AC-2A72-4853-9D0D-C6A6799833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561F0-B2C3-4D73-8794-FFB906AFF7F5}" type="datetime1">
              <a:rPr lang="en-US" smtClean="0"/>
              <a:pPr/>
              <a:t>10/28/25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TO DGCAA ON CORE FUNCTION OF PAKISTAN CAA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E4AC-2A72-4853-9D0D-C6A6799833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762000"/>
            <a:ext cx="12192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4165600" cy="228600"/>
          </a:xfrm>
          <a:prstGeom prst="rect">
            <a:avLst/>
          </a:prstGeom>
          <a:noFill/>
        </p:spPr>
        <p:txBody>
          <a:bodyPr vert="horz" lIns="457097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B0B856-67CA-4DEB-8091-8F6D9DE2D95B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10/28/25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7200" y="6629400"/>
            <a:ext cx="8737600" cy="228600"/>
          </a:xfrm>
          <a:prstGeom prst="rect">
            <a:avLst/>
          </a:prstGeom>
          <a:noFill/>
        </p:spPr>
        <p:txBody>
          <a:bodyPr vert="horz" lIns="91419" tIns="45709" rIns="457097" bIns="45709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19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2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3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480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576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9672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6768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PRESENTATION TO DGCAA ON CORE FUNCTION OF PAKISTAN CAA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4" y="6629400"/>
            <a:ext cx="3845169" cy="228600"/>
          </a:xfrm>
          <a:prstGeom prst="rect">
            <a:avLst/>
          </a:prstGeom>
          <a:noFill/>
        </p:spPr>
        <p:txBody>
          <a:bodyPr vert="horz" lIns="91419" tIns="45709" rIns="457097" bIns="4570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1834BE-E03F-4DD8-9F5E-0288A0CD8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54" name="Title Placeholder 1"/>
          <p:cNvSpPr>
            <a:spLocks noGrp="1"/>
          </p:cNvSpPr>
          <p:nvPr>
            <p:ph type="title"/>
          </p:nvPr>
        </p:nvSpPr>
        <p:spPr bwMode="auto">
          <a:xfrm>
            <a:off x="-46892" y="2286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7129" tIns="45709" rIns="1371289" bIns="4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4" name="Picture 13" descr="C:\Users\hp\Desktop\PAA_Logo_2-removebg-preview.png"/>
          <p:cNvPicPr/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-56561"/>
            <a:ext cx="2077085" cy="1077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9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/>
  <p:txStyles>
    <p:titleStyle>
      <a:lvl1pPr marL="457097" indent="-457097" algn="l" rtl="0" eaLnBrk="0" fontAlgn="base" hangingPunct="0">
        <a:spcBef>
          <a:spcPct val="0"/>
        </a:spcBef>
        <a:spcAft>
          <a:spcPct val="0"/>
        </a:spcAft>
        <a:defRPr lang="en-US" sz="3800" b="1" kern="1200" dirty="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  <a:lvl2pPr marL="457097" indent="-457097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</a:defRPr>
      </a:lvl2pPr>
      <a:lvl3pPr marL="457097" indent="-457097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</a:defRPr>
      </a:lvl3pPr>
      <a:lvl4pPr marL="457097" indent="-457097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</a:defRPr>
      </a:lvl4pPr>
      <a:lvl5pPr marL="457097" indent="-457097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</a:defRPr>
      </a:lvl5pPr>
      <a:lvl6pPr marL="914192" indent="-457097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1371289" indent="-457097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828384" indent="-457097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2285480" indent="-457097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822" indent="-34282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23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781" indent="-28568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Arial" charset="0"/>
        <a:buChar char="•"/>
        <a:defRPr sz="23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2740" indent="-2285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 sz="23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599834" indent="-228548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–"/>
        <a:defRPr sz="23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6932" indent="-228548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»"/>
        <a:defRPr sz="23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028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4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0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16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9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762000"/>
            <a:ext cx="12192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41656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CE945A-13D9-465B-B384-49E49C0E791C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10/28/25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7200" y="6629400"/>
            <a:ext cx="87376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PRESENTATION TO DGCAA ON CORE FUNCTION OF PAKISTAN CAA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629400"/>
            <a:ext cx="3845169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D8C030-A6C6-4CDA-BADB-9C860BCB8A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-46892" y="2286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7160" tIns="45720" rIns="13716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C:\Users\hp\Desktop\PAA_Logo_2-removebg-preview.png"/>
          <p:cNvPicPr/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799" y="-111689"/>
            <a:ext cx="2433041" cy="1290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5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/>
  <p:txStyles>
    <p:titleStyle>
      <a:lvl1pPr marL="457200" indent="-457200" algn="l" rtl="0" eaLnBrk="0" fontAlgn="base" hangingPunct="0">
        <a:spcBef>
          <a:spcPct val="0"/>
        </a:spcBef>
        <a:spcAft>
          <a:spcPct val="0"/>
        </a:spcAft>
        <a:defRPr lang="en-US" sz="3800" b="1" kern="1200" dirty="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  <a:lvl2pPr marL="457200" indent="-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marL="457200" indent="-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marL="457200" indent="-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marL="457200" indent="-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914400" indent="-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1371600" indent="-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828800" indent="-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2286000" indent="-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24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Arial" pitchFamily="34" charset="0"/>
        <a:buChar char="•"/>
        <a:defRPr sz="24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 sz="24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–"/>
        <a:defRPr sz="24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»"/>
        <a:defRPr sz="24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762000"/>
            <a:ext cx="12192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4165600" cy="228600"/>
          </a:xfrm>
          <a:prstGeom prst="rect">
            <a:avLst/>
          </a:prstGeom>
          <a:noFill/>
        </p:spPr>
        <p:txBody>
          <a:bodyPr vert="horz" lIns="457097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5BA03A-98F5-4C9D-8B58-AB6AE8B00C0E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10/28/25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7200" y="6629400"/>
            <a:ext cx="8737600" cy="228600"/>
          </a:xfrm>
          <a:prstGeom prst="rect">
            <a:avLst/>
          </a:prstGeom>
          <a:noFill/>
        </p:spPr>
        <p:txBody>
          <a:bodyPr vert="horz" lIns="91419" tIns="45709" rIns="457097" bIns="45709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19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2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3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480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576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9672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6768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PRESENTATION TO DGCAA ON CORE FUNCTION OF PAKISTAN CAA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4" y="6629400"/>
            <a:ext cx="3845169" cy="228600"/>
          </a:xfrm>
          <a:prstGeom prst="rect">
            <a:avLst/>
          </a:prstGeom>
          <a:noFill/>
        </p:spPr>
        <p:txBody>
          <a:bodyPr vert="horz" lIns="91419" tIns="45709" rIns="457097" bIns="4570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1834BE-E03F-4DD8-9F5E-0288A0CD8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54" name="Title Placeholder 1"/>
          <p:cNvSpPr>
            <a:spLocks noGrp="1"/>
          </p:cNvSpPr>
          <p:nvPr>
            <p:ph type="title"/>
          </p:nvPr>
        </p:nvSpPr>
        <p:spPr bwMode="auto">
          <a:xfrm>
            <a:off x="-46892" y="2286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7129" tIns="45709" rIns="1371289" bIns="4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4" name="Picture 13" descr="C:\Users\hp\Desktop\PAA_Logo_2-removebg-preview.png"/>
          <p:cNvPicPr/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515" y="-126408"/>
            <a:ext cx="2229485" cy="1273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60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hdr="0"/>
  <p:txStyles>
    <p:titleStyle>
      <a:lvl1pPr marL="457097" indent="-457097" algn="l" rtl="0" eaLnBrk="0" fontAlgn="base" hangingPunct="0">
        <a:spcBef>
          <a:spcPct val="0"/>
        </a:spcBef>
        <a:spcAft>
          <a:spcPct val="0"/>
        </a:spcAft>
        <a:defRPr lang="en-US" sz="3800" b="1" kern="1200" dirty="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  <a:lvl2pPr marL="457097" indent="-457097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</a:defRPr>
      </a:lvl2pPr>
      <a:lvl3pPr marL="457097" indent="-457097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</a:defRPr>
      </a:lvl3pPr>
      <a:lvl4pPr marL="457097" indent="-457097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</a:defRPr>
      </a:lvl4pPr>
      <a:lvl5pPr marL="457097" indent="-457097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</a:defRPr>
      </a:lvl5pPr>
      <a:lvl6pPr marL="914192" indent="-457097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1371289" indent="-457097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828384" indent="-457097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2285480" indent="-457097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822" indent="-34282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23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781" indent="-28568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Arial" charset="0"/>
        <a:buChar char="•"/>
        <a:defRPr sz="23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2740" indent="-2285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 sz="23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599834" indent="-228548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–"/>
        <a:defRPr sz="23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6932" indent="-228548" algn="l" rtl="0" eaLnBrk="0" fontAlgn="base" hangingPunct="0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»"/>
        <a:defRPr sz="23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028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4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0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16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9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pc="0" dirty="0"/>
              <a:t>AYESHA  SULTAN – Additional Director Cargo (Ops &amp; Dev)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u="sng" dirty="0"/>
              <a:t>PAKISTAN AIRPORTS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5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PAKISTAN AIRPORTS AUTHORITY (PAA)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4568-C497-4A72-B616-B3D37FF4BC2F}" type="datetime1">
              <a:rPr lang="en-US" smtClean="0"/>
              <a:pPr/>
              <a:t>10/28/25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 dirty="0"/>
              <a:t>PIFFA – IATA AIR CARGO DAY 2025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E4AC-2A72-4853-9D0D-C6A6799833AF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04408550"/>
              </p:ext>
            </p:extLst>
          </p:nvPr>
        </p:nvGraphicFramePr>
        <p:xfrm>
          <a:off x="685799" y="418597"/>
          <a:ext cx="11197281" cy="5296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8600" y="2039111"/>
            <a:ext cx="777015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Custodial body of airport infrastructure and aviation facilitation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Construct, Develop, Operate Airports in Pakistan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Oversight all stakeholders at Airports under PAA Act 2023</a:t>
            </a:r>
          </a:p>
          <a:p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90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1" y="66629"/>
            <a:ext cx="12197657" cy="634082"/>
          </a:xfrm>
        </p:spPr>
        <p:txBody>
          <a:bodyPr/>
          <a:lstStyle/>
          <a:p>
            <a:r>
              <a:rPr lang="en-US" sz="3200" dirty="0"/>
              <a:t>AIR CARGO (</a:t>
            </a:r>
            <a:r>
              <a:rPr lang="en-US" sz="2800" dirty="0"/>
              <a:t>FUTURE PLANS)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E4AC-2A72-4853-9D0D-C6A6799833A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03401" y="700711"/>
            <a:ext cx="10337799" cy="5415877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Plans;</a:t>
            </a:r>
          </a:p>
          <a:p>
            <a:pPr marL="0" indent="0" algn="just">
              <a:buNone/>
              <a:defRPr/>
            </a:pP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180975"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OF AIR CARGO VILLAGE AT FOLLOWING AIRPORTS 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2800" spc="-150" dirty="0">
                <a:latin typeface="Arial" panose="020B0604020202020204" pitchFamily="34" charset="0"/>
                <a:cs typeface="Arial" panose="020B0604020202020204" pitchFamily="34" charset="0"/>
              </a:rPr>
              <a:t>Jinnah International Airport, Karachi .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2800" spc="-150" dirty="0">
                <a:latin typeface="Arial" panose="020B0604020202020204" pitchFamily="34" charset="0"/>
                <a:cs typeface="Arial" panose="020B0604020202020204" pitchFamily="34" charset="0"/>
              </a:rPr>
              <a:t>Allama Iqbal International Airport, Lahore.</a:t>
            </a:r>
          </a:p>
          <a:p>
            <a:pPr marL="457200" lvl="1" indent="0" algn="just">
              <a:buNone/>
              <a:defRPr/>
            </a:pPr>
            <a:endParaRPr lang="en-US" sz="2800" spc="-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indent="-12700" algn="just" defTabSz="361950"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INITIATION OF INTERNATIONAL  AIR CARGO SETUP AT  FOLLOWING AIRPORTS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2800" spc="-150" dirty="0">
                <a:latin typeface="Arial" panose="020B0604020202020204" pitchFamily="34" charset="0"/>
                <a:cs typeface="Arial" panose="020B0604020202020204" pitchFamily="34" charset="0"/>
              </a:rPr>
              <a:t>Quetta International Airport.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2800" spc="-150" dirty="0">
                <a:latin typeface="Arial" panose="020B0604020202020204" pitchFamily="34" charset="0"/>
                <a:cs typeface="Arial" panose="020B0604020202020204" pitchFamily="34" charset="0"/>
              </a:rPr>
              <a:t>Faisalabad International Airport.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2800" spc="-150" dirty="0">
                <a:latin typeface="Arial" panose="020B0604020202020204" pitchFamily="34" charset="0"/>
                <a:cs typeface="Arial" panose="020B0604020202020204" pitchFamily="34" charset="0"/>
              </a:rPr>
              <a:t>Skardu International Airport..</a:t>
            </a:r>
          </a:p>
        </p:txBody>
      </p:sp>
      <p:pic>
        <p:nvPicPr>
          <p:cNvPr id="10" name="Google Shape;24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879600" cy="65867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D711C3-F615-03F2-86EF-B5FA368B4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0334" y="6559551"/>
            <a:ext cx="5854666" cy="311511"/>
          </a:xfrm>
        </p:spPr>
        <p:txBody>
          <a:bodyPr/>
          <a:lstStyle/>
          <a:p>
            <a:r>
              <a:rPr lang="en-US" u="sng" dirty="0"/>
              <a:t>PIFFA – IATA AIR CARGO DAY 2025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7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Investment Opportunities: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4568-C497-4A72-B616-B3D37FF4BC2F}" type="datetime1">
              <a:rPr lang="en-US" smtClean="0"/>
              <a:pPr/>
              <a:t>10/28/25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E4AC-2A72-4853-9D0D-C6A6799833A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Google Shape;1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24800" y="761037"/>
            <a:ext cx="4267201" cy="58130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-5658" y="941754"/>
            <a:ext cx="79304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pPr marL="609600" indent="-342900">
              <a:buFont typeface="+mj-lt"/>
              <a:buAutoNum type="arabicPeriod"/>
            </a:pPr>
            <a:r>
              <a:rPr lang="en-US" b="1" dirty="0"/>
              <a:t>Cold Chain Infrastructure</a:t>
            </a:r>
            <a:endParaRPr lang="en-US" dirty="0"/>
          </a:p>
          <a:p>
            <a:pPr marL="622300" algn="just"/>
            <a:r>
              <a:rPr lang="en-US" dirty="0"/>
              <a:t> Invest in temperature-controlled storage and transport for perishable goods.  Pakistan’s </a:t>
            </a:r>
            <a:r>
              <a:rPr lang="en-US" dirty="0" err="1"/>
              <a:t>kinnows</a:t>
            </a:r>
            <a:r>
              <a:rPr lang="en-US" dirty="0"/>
              <a:t>, mangoes, and seafood have immense global demand let’s deliver them fresh.</a:t>
            </a:r>
          </a:p>
          <a:p>
            <a:pPr marL="266700" algn="just"/>
            <a:r>
              <a:rPr lang="en-US" dirty="0"/>
              <a:t> </a:t>
            </a:r>
          </a:p>
          <a:p>
            <a:pPr marL="609600" indent="-342900" algn="just">
              <a:buFont typeface="+mj-lt"/>
              <a:buAutoNum type="arabicPeriod" startAt="2"/>
            </a:pPr>
            <a:r>
              <a:rPr lang="en-US" b="1" dirty="0"/>
              <a:t>Cargo Digitization Platforms</a:t>
            </a:r>
            <a:r>
              <a:rPr lang="en-US" dirty="0"/>
              <a:t>- Develop and deploy paperless solutions, track-and-trace technologies, and automated customs interfaces.</a:t>
            </a:r>
          </a:p>
          <a:p>
            <a:pPr marL="609600" indent="-342900">
              <a:buFont typeface="+mj-lt"/>
              <a:buAutoNum type="arabicPeriod" startAt="2"/>
            </a:pPr>
            <a:endParaRPr lang="en-US" dirty="0"/>
          </a:p>
          <a:p>
            <a:pPr marL="609600" indent="-342900" algn="just">
              <a:buFont typeface="+mj-lt"/>
              <a:buAutoNum type="arabicPeriod" startAt="2"/>
            </a:pPr>
            <a:r>
              <a:rPr lang="en-US" b="1" dirty="0"/>
              <a:t>Skill Development Centers</a:t>
            </a:r>
            <a:r>
              <a:rPr lang="en-US" dirty="0"/>
              <a:t>- Partner with PAA to establish training academies for cargo handling, dangerous goods compliance, and supply chain management.</a:t>
            </a:r>
          </a:p>
          <a:p>
            <a:pPr marL="609600" indent="-342900">
              <a:buFont typeface="+mj-lt"/>
              <a:buAutoNum type="arabicPeriod" startAt="2"/>
            </a:pPr>
            <a:endParaRPr lang="en-US" dirty="0"/>
          </a:p>
          <a:p>
            <a:pPr marL="609600" indent="-342900" algn="just">
              <a:buFont typeface="+mj-lt"/>
              <a:buAutoNum type="arabicPeriod" startAt="2"/>
            </a:pPr>
            <a:r>
              <a:rPr lang="en-US" b="1" dirty="0"/>
              <a:t>Green Cargo Initiatives </a:t>
            </a:r>
            <a:r>
              <a:rPr lang="en-US" dirty="0"/>
              <a:t>- Invest in solar-powered warehouses, electric ground support equipment, and sustainable packaging solutions.</a:t>
            </a:r>
          </a:p>
          <a:p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F546952-F8EE-F48E-3E04-32DD53D7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0334" y="6559551"/>
            <a:ext cx="5854666" cy="311511"/>
          </a:xfrm>
        </p:spPr>
        <p:txBody>
          <a:bodyPr/>
          <a:lstStyle/>
          <a:p>
            <a:r>
              <a:rPr lang="en-US" u="sng" dirty="0"/>
              <a:t>PIFFA – IATA AIR CARGO DAY 2025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3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8ED85-1D26-30C0-F107-99FE352F7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2763-7842-3070-4485-109093EC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Investment Opportunities: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BB17D-D621-E1E7-3373-F6768449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4568-C497-4A72-B616-B3D37FF4BC2F}" type="datetime1">
              <a:rPr lang="en-US" smtClean="0"/>
              <a:pPr/>
              <a:t>10/28/25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0BAA7-DA1B-3AF9-F8D5-55AF40E9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E4AC-2A72-4853-9D0D-C6A6799833A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Google Shape;157;p12">
            <a:extLst>
              <a:ext uri="{FF2B5EF4-FFF2-40B4-BE49-F238E27FC236}">
                <a16:creationId xmlns:a16="http://schemas.microsoft.com/office/drawing/2014/main" id="{E225B77C-4C4A-3364-646C-C0DB675308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4800" y="761037"/>
            <a:ext cx="4267201" cy="58130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B82D47-7337-45EA-3F93-A8F3D851FCAB}"/>
              </a:ext>
            </a:extLst>
          </p:cNvPr>
          <p:cNvSpPr txBox="1"/>
          <p:nvPr/>
        </p:nvSpPr>
        <p:spPr>
          <a:xfrm>
            <a:off x="0" y="1905000"/>
            <a:ext cx="838765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sz="3200" dirty="0"/>
              <a:t>As PAA expands infrastructure, we urge you to:</a:t>
            </a:r>
          </a:p>
          <a:p>
            <a:endParaRPr lang="en-AU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Embrace digital transformation.</a:t>
            </a:r>
            <a:endParaRPr lang="en-AU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Adopt global standards in safety and security.</a:t>
            </a:r>
            <a:endParaRPr lang="en-AU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Explore new commodities and non-traditional markets.</a:t>
            </a:r>
            <a:endParaRPr lang="en-AU" sz="3200" dirty="0"/>
          </a:p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AB07F8-EB67-CF53-D9FB-AA5F0D57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0334" y="6559551"/>
            <a:ext cx="5854666" cy="311511"/>
          </a:xfrm>
        </p:spPr>
        <p:txBody>
          <a:bodyPr/>
          <a:lstStyle/>
          <a:p>
            <a:r>
              <a:rPr lang="en-US" u="sng" dirty="0"/>
              <a:t>PIFFA – IATA AIR CARGO DAY 2025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39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10296</TotalTime>
  <Words>260</Words>
  <Application>Microsoft Macintosh PowerPoint</Application>
  <PresentationFormat>Widescreen</PresentationFormat>
  <Paragraphs>48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Calibri</vt:lpstr>
      <vt:lpstr>Century Gothic</vt:lpstr>
      <vt:lpstr>Wingdings</vt:lpstr>
      <vt:lpstr>Office Theme</vt:lpstr>
      <vt:lpstr>1_ICAO</vt:lpstr>
      <vt:lpstr>2_ICAO</vt:lpstr>
      <vt:lpstr>3_ICAO</vt:lpstr>
      <vt:lpstr>PowerPoint Presentation</vt:lpstr>
      <vt:lpstr>PAKISTAN AIRPORTS AUTHORITY (PAA)</vt:lpstr>
      <vt:lpstr>AIR CARGO (FUTURE PLANS)</vt:lpstr>
      <vt:lpstr>Investment Opportunities:</vt:lpstr>
      <vt:lpstr>Investment Opportunities: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noman.khan</dc:creator>
  <cp:lastModifiedBy>Ayesha Sultan</cp:lastModifiedBy>
  <cp:revision>619</cp:revision>
  <cp:lastPrinted>2025-10-27T11:34:51Z</cp:lastPrinted>
  <dcterms:created xsi:type="dcterms:W3CDTF">2021-09-16T12:24:54Z</dcterms:created>
  <dcterms:modified xsi:type="dcterms:W3CDTF">2025-10-28T03:53:40Z</dcterms:modified>
</cp:coreProperties>
</file>